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8" r:id="rId5"/>
    <p:sldId id="261" r:id="rId6"/>
    <p:sldId id="28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2" r:id="rId15"/>
    <p:sldId id="291" r:id="rId16"/>
    <p:sldId id="273" r:id="rId17"/>
    <p:sldId id="274" r:id="rId18"/>
    <p:sldId id="275" r:id="rId19"/>
    <p:sldId id="276" r:id="rId20"/>
    <p:sldId id="290" r:id="rId21"/>
    <p:sldId id="278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D271-483A-40CF-B341-2401FC0BEDCB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6005-02E6-40F5-AAE4-BFC152F8A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F641-19BB-4EF4-8885-64653FD1DB3E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1413-443F-478B-99A5-B67CFAD5F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E95A-F1B6-484C-AB15-917EA6C5BEB8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5DF6-92C0-4C92-8550-3D60DC3D5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4D5E-6966-4BEF-8479-3E976F81C6D2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AB59-2DEB-42AF-B6DE-A696BF47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2214-9770-4EC0-A54F-1BC47157AFAB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B2DF-7540-42DD-B515-280135EF5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31C9-180E-4A4D-840A-BA95D73B797A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7C51-F3D4-438F-B7E0-CC9F4FCEC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F467-7400-480F-8BD9-FC6A41EBFFC1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11AC-295E-48C8-8C37-0EC46094D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EF71-F060-4C28-BC3F-1B06A1E04E8E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2473-91F6-4A24-8AD4-B28AD948B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EB6A-6A5A-4A01-A2CD-3D70AB670DC3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66A8-BF6D-47C5-8FEE-F63821A3D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BB38-EE4A-4912-B9F6-E4AB8689FC2E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04E7-9C3C-41F0-A8D9-27F146129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69EA-7427-4086-A2B4-830E5CE2232D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842F-C9E5-4F85-B150-DF5D504A3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0A258-E2D5-4E87-BC4F-61835F844477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9BD47A-64C7-4674-B290-DF5209FD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 TargetMode="External"/><Relationship Id="rId1" Type="http://schemas.openxmlformats.org/officeDocument/2006/relationships/tags" Target="../tags/tag18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greatmath.net Галлерея картинок 5 картинка"/>
          <p:cNvPicPr>
            <a:picLocks noChangeAspect="1" noChangeArrowheads="1"/>
          </p:cNvPicPr>
          <p:nvPr/>
        </p:nvPicPr>
        <p:blipFill>
          <a:blip r:embed="rId3"/>
          <a:srcRect l="4575" t="3961"/>
          <a:stretch>
            <a:fillRect/>
          </a:stretch>
        </p:blipFill>
        <p:spPr bwMode="auto">
          <a:xfrm>
            <a:off x="5126038" y="3848100"/>
            <a:ext cx="38385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636833">
            <a:off x="-121186" y="820701"/>
            <a:ext cx="8139034" cy="313932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Добро пожаловать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на</a:t>
            </a:r>
            <a:r>
              <a:rPr lang="ru-RU" sz="4800" b="1" i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7200" b="1" i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математики</a:t>
            </a:r>
            <a:r>
              <a:rPr lang="ru-RU" sz="72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8856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диаграмме показан средний балл участников 10 стран в тестировании учащихся 8-ого класса по математике в 2007 году (по 100-бальной шкале). Среди указанных стран девятое место принадлежит Тунису. Определите, какое место занимает Швеция?</a:t>
            </a:r>
          </a:p>
        </p:txBody>
      </p:sp>
      <p:graphicFrame>
        <p:nvGraphicFramePr>
          <p:cNvPr id="22530" name="Диаграмма 6"/>
          <p:cNvGraphicFramePr>
            <a:graphicFrameLocks/>
          </p:cNvGraphicFramePr>
          <p:nvPr/>
        </p:nvGraphicFramePr>
        <p:xfrm>
          <a:off x="1281113" y="989013"/>
          <a:ext cx="6197600" cy="589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4" imgW="6200169" imgH="5895343" progId="Excel.Chart.8">
                  <p:embed/>
                </p:oleObj>
              </mc:Choice>
              <mc:Fallback>
                <p:oleObj r:id="rId4" imgW="6200169" imgH="5895343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989013"/>
                        <a:ext cx="6197600" cy="589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288" y="1069975"/>
            <a:ext cx="166846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!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41825" y="1484313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4-ое место</a:t>
            </a:r>
          </a:p>
        </p:txBody>
      </p:sp>
      <p:sp>
        <p:nvSpPr>
          <p:cNvPr id="6" name="Стрелка вправо с вырезом 5">
            <a:hlinkClick r:id="rId6" action="ppaction://hlinksldjump"/>
          </p:cNvPr>
          <p:cNvSpPr/>
          <p:nvPr/>
        </p:nvSpPr>
        <p:spPr>
          <a:xfrm rot="16200000">
            <a:off x="7990681" y="5974557"/>
            <a:ext cx="885825" cy="6397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107950" y="115888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Для праздничного вечера пятиклассники решили купить что-нибудь вкусное. Однако оказалось, что единого мнения на этот счет нет!</a:t>
            </a:r>
          </a:p>
        </p:txBody>
      </p:sp>
      <p:graphicFrame>
        <p:nvGraphicFramePr>
          <p:cNvPr id="23554" name="Диаграмма 4"/>
          <p:cNvGraphicFramePr>
            <a:graphicFrameLocks/>
          </p:cNvGraphicFramePr>
          <p:nvPr/>
        </p:nvGraphicFramePr>
        <p:xfrm>
          <a:off x="1196975" y="1074738"/>
          <a:ext cx="6605588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4" imgW="6608637" imgH="4511431" progId="Excel.Chart.8">
                  <p:embed/>
                </p:oleObj>
              </mc:Choice>
              <mc:Fallback>
                <p:oleObj r:id="rId4" imgW="6608637" imgH="451143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074738"/>
                        <a:ext cx="6605588" cy="450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539750" y="577532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Назовите самое любимое лакомство пятиклассников?</a:t>
            </a:r>
          </a:p>
        </p:txBody>
      </p:sp>
      <p:sp>
        <p:nvSpPr>
          <p:cNvPr id="7" name="Стрелка вправо с вырезом 6">
            <a:hlinkClick r:id="rId6" action="ppaction://hlinksldjump"/>
          </p:cNvPr>
          <p:cNvSpPr/>
          <p:nvPr/>
        </p:nvSpPr>
        <p:spPr>
          <a:xfrm rot="16200000">
            <a:off x="7990681" y="5974557"/>
            <a:ext cx="885825" cy="6397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Диаграмма 1"/>
          <p:cNvGraphicFramePr>
            <a:graphicFrameLocks/>
          </p:cNvGraphicFramePr>
          <p:nvPr/>
        </p:nvGraphicFramePr>
        <p:xfrm>
          <a:off x="1208088" y="354013"/>
          <a:ext cx="6486525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4" imgW="6486706" imgH="4493141" progId="Excel.Chart.8">
                  <p:embed/>
                </p:oleObj>
              </mc:Choice>
              <mc:Fallback>
                <p:oleObj r:id="rId4" imgW="6486706" imgH="449314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54013"/>
                        <a:ext cx="6486525" cy="449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Диаграмма 2"/>
          <p:cNvGraphicFramePr>
            <a:graphicFrameLocks/>
          </p:cNvGraphicFramePr>
          <p:nvPr/>
        </p:nvGraphicFramePr>
        <p:xfrm>
          <a:off x="704850" y="1322388"/>
          <a:ext cx="7446963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6" imgW="7443861" imgH="4639458" progId="Excel.Chart.8">
                  <p:embed/>
                </p:oleObj>
              </mc:Choice>
              <mc:Fallback>
                <p:oleObj r:id="rId6" imgW="7443861" imgH="463945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322388"/>
                        <a:ext cx="7446963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79388" y="5770563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всего учащихся в пятом классе?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79388" y="44450"/>
            <a:ext cx="7777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Среди пятиклассников провели опрос: «Какое мероприятие с классом вы бы предпочли для посещения в выходной день?». Выбрать можно было только один из предложенных вариантов. На диаграмме приведены результаты опроса.</a:t>
            </a:r>
          </a:p>
        </p:txBody>
      </p:sp>
      <p:sp>
        <p:nvSpPr>
          <p:cNvPr id="6" name="Стрелка вправо с вырезом 5">
            <a:hlinkClick r:id="rId8" action="ppaction://hlinksldjump"/>
          </p:cNvPr>
          <p:cNvSpPr/>
          <p:nvPr/>
        </p:nvSpPr>
        <p:spPr>
          <a:xfrm rot="16200000">
            <a:off x="8073231" y="5996782"/>
            <a:ext cx="885825" cy="6397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Объект 5"/>
          <p:cNvGraphicFramePr>
            <a:graphicFrameLocks noGrp="1"/>
          </p:cNvGraphicFramePr>
          <p:nvPr>
            <p:ph idx="1"/>
          </p:nvPr>
        </p:nvGraphicFramePr>
        <p:xfrm>
          <a:off x="452438" y="282575"/>
          <a:ext cx="7446962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r:id="rId4" imgW="7449958" imgH="4560203" progId="Excel.Chart.8">
                  <p:embed/>
                </p:oleObj>
              </mc:Choice>
              <mc:Fallback>
                <p:oleObj r:id="rId4" imgW="7449958" imgH="4560203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82575"/>
                        <a:ext cx="7446962" cy="455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50825" y="5013325"/>
            <a:ext cx="7850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диаграмме показано число пятиклассников, занимающихся в кружках.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Какой кружок самый популярный среди пятиклассников?</a:t>
            </a:r>
          </a:p>
        </p:txBody>
      </p:sp>
      <p:sp>
        <p:nvSpPr>
          <p:cNvPr id="6" name="Стрелка вправо с вырезом 5">
            <a:hlinkClick r:id="rId6" action="ppaction://hlinksldjump"/>
          </p:cNvPr>
          <p:cNvSpPr/>
          <p:nvPr/>
        </p:nvSpPr>
        <p:spPr>
          <a:xfrm rot="16200000">
            <a:off x="8073231" y="5996782"/>
            <a:ext cx="885825" cy="6397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 rot="16200000">
            <a:off x="8042275" y="5995988"/>
            <a:ext cx="885825" cy="641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60648"/>
            <a:ext cx="6480720" cy="13542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Вам бонус!</a:t>
            </a:r>
          </a:p>
        </p:txBody>
      </p:sp>
      <p:pic>
        <p:nvPicPr>
          <p:cNvPr id="26629" name="Picture 2" descr="http://www.maam.ru/images/photos/medium/map2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857375"/>
            <a:ext cx="4343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165850"/>
            <a:ext cx="487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8" descr="красивая apple дерева цветок весной - Стоковое фото Роман Гадицкий #388774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36569">
            <a:off x="-996950" y="-690563"/>
            <a:ext cx="9485313" cy="817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2" descr="WAP.MMS.MTS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484313"/>
            <a:ext cx="25161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96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Легитимность коалиции &quot;тушек&quot; остается под вопросом - Политика - News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27200"/>
            <a:ext cx="41052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33352"/>
            <a:ext cx="7992888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Исследование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Легитимность коалиции &quot;тушек&quot; остается под вопросом - Политика - News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0"/>
            <a:ext cx="19637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926" y="188640"/>
            <a:ext cx="799288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План работы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07950" y="1196975"/>
            <a:ext cx="75596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Подпишите рабочие листы.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Фамилия, имя участников группы)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Внимательно прочитайте задание.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Проведите опрос участников групп на предложенную тему.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У каждой группы свое задание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   Заполните таблицу.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На основании таблицы постройте столбчатую диаграмму.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Ответьте на вопросы.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Выберите одного представителя для отчета о проделанной работе.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Внимательно слушайте выступления других групп  для того, чтобы задать вопрос.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  Оцените работу других групп (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максимум три смайлика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Доктор Синий Человек С Буфером Обмена, По Видимому, Вовлечены В Нечто клипарты - ClipartLogo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3478213"/>
            <a:ext cx="3070226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VOTENO"/>
          <p:cNvSpPr/>
          <p:nvPr/>
        </p:nvSpPr>
        <p:spPr>
          <a:xfrm>
            <a:off x="6948488" y="6237288"/>
            <a:ext cx="173672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prstClr val="white"/>
                </a:solidFill>
              </a:rPr>
              <a:t>Проголосовал:0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30723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r>
              <a:rPr lang="ru-RU" sz="2800" b="1">
                <a:solidFill>
                  <a:schemeClr val="accent1"/>
                </a:solidFill>
                <a:latin typeface="Georgia" pitchFamily="18" charset="0"/>
              </a:rPr>
              <a:t>Пожалуйста, выберите один из предложенных вариантов</a:t>
            </a:r>
          </a:p>
        </p:txBody>
      </p:sp>
      <p:sp>
        <p:nvSpPr>
          <p:cNvPr id="92" name="optionText"/>
          <p:cNvSpPr txBox="1"/>
          <p:nvPr/>
        </p:nvSpPr>
        <p:spPr>
          <a:xfrm>
            <a:off x="107950" y="1341438"/>
            <a:ext cx="8736013" cy="3167062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1.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 научился извлекать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информацию из готовых диаграмм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Испытываю некоторые трудности</a:t>
            </a:r>
          </a:p>
        </p:txBody>
      </p:sp>
      <p:pic>
        <p:nvPicPr>
          <p:cNvPr id="30725" name="pic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9963" y="-1352550"/>
            <a:ext cx="7227887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ortland Hypnosis PortlandHypnosis.org - Part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3429000"/>
            <a:ext cx="331152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VOTENO"/>
          <p:cNvSpPr/>
          <p:nvPr/>
        </p:nvSpPr>
        <p:spPr>
          <a:xfrm>
            <a:off x="7019925" y="6202363"/>
            <a:ext cx="173831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prstClr val="white"/>
                </a:solidFill>
              </a:rPr>
              <a:t>Проголосовал:0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31747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r>
              <a:rPr lang="ru-RU" sz="2800" b="1">
                <a:solidFill>
                  <a:schemeClr val="accent1"/>
                </a:solidFill>
                <a:latin typeface="Georgia" pitchFamily="18" charset="0"/>
              </a:rPr>
              <a:t>Пожалуйста, выберите один из предложенных вариантов</a:t>
            </a:r>
          </a:p>
        </p:txBody>
      </p:sp>
      <p:sp>
        <p:nvSpPr>
          <p:cNvPr id="92" name="optionText"/>
          <p:cNvSpPr txBox="1"/>
          <p:nvPr/>
        </p:nvSpPr>
        <p:spPr>
          <a:xfrm>
            <a:off x="107950" y="1341438"/>
            <a:ext cx="8736013" cy="3167062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1.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 научился строить простые столбчатые диаграммы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Испытываю некоторые трудности</a:t>
            </a:r>
          </a:p>
        </p:txBody>
      </p:sp>
      <p:pic>
        <p:nvPicPr>
          <p:cNvPr id="31749" name="pic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-1265238"/>
            <a:ext cx="7416800" cy="79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r>
              <a:rPr lang="ru-RU" sz="3200" b="1">
                <a:solidFill>
                  <a:schemeClr val="accent1"/>
                </a:solidFill>
                <a:latin typeface="Georgia" pitchFamily="18" charset="0"/>
              </a:rPr>
              <a:t>Пожалуйста, выберите один из предложенных вариантов</a:t>
            </a:r>
          </a:p>
        </p:txBody>
      </p:sp>
      <p:sp>
        <p:nvSpPr>
          <p:cNvPr id="95" name="VOTENO"/>
          <p:cNvSpPr/>
          <p:nvPr/>
        </p:nvSpPr>
        <p:spPr>
          <a:xfrm>
            <a:off x="6516688" y="6284913"/>
            <a:ext cx="199707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prstClr val="white"/>
                </a:solidFill>
              </a:rPr>
              <a:t>Проголосовали:0</a:t>
            </a: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14339" name="Picture 6" descr="Question Mark P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1338" y="3284538"/>
            <a:ext cx="33670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2975" y="-2165350"/>
            <a:ext cx="7292975" cy="87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optionText"/>
          <p:cNvSpPr txBox="1"/>
          <p:nvPr/>
        </p:nvSpPr>
        <p:spPr>
          <a:xfrm>
            <a:off x="407988" y="836613"/>
            <a:ext cx="8736012" cy="2232025"/>
          </a:xfrm>
          <a:prstGeom prst="rect">
            <a:avLst/>
          </a:prstGeom>
          <a:noFill/>
        </p:spPr>
        <p:txBody>
          <a:bodyPr/>
          <a:lstStyle/>
          <a:p>
            <a:pPr marL="1714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Мальчики </a:t>
            </a:r>
          </a:p>
          <a:p>
            <a:pPr marL="1714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Девочки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22300" y="1270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каким настроением вы уйдете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урока?</a:t>
            </a:r>
          </a:p>
        </p:txBody>
      </p:sp>
      <p:pic>
        <p:nvPicPr>
          <p:cNvPr id="32770" name="Picture 4" descr="Скачать Скачать iconvert icons одним файлом и на большой скорости"/>
          <p:cNvPicPr>
            <a:picLocks noChangeAspect="1" noChangeArrowheads="1"/>
          </p:cNvPicPr>
          <p:nvPr/>
        </p:nvPicPr>
        <p:blipFill>
          <a:blip r:embed="rId4"/>
          <a:srcRect t="54633" r="78125" b="30666"/>
          <a:stretch>
            <a:fillRect/>
          </a:stretch>
        </p:blipFill>
        <p:spPr bwMode="auto">
          <a:xfrm>
            <a:off x="957263" y="1052513"/>
            <a:ext cx="17589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Скачать Скачать iconvert icons одним файлом и на большой скорости"/>
          <p:cNvPicPr>
            <a:picLocks noChangeAspect="1" noChangeArrowheads="1"/>
          </p:cNvPicPr>
          <p:nvPr/>
        </p:nvPicPr>
        <p:blipFill>
          <a:blip r:embed="rId4"/>
          <a:srcRect l="1353" t="69682" r="78117" b="16193"/>
          <a:stretch>
            <a:fillRect/>
          </a:stretch>
        </p:blipFill>
        <p:spPr bwMode="auto">
          <a:xfrm>
            <a:off x="1119188" y="4292600"/>
            <a:ext cx="15970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8"/>
          <p:cNvGrpSpPr>
            <a:grpSpLocks/>
          </p:cNvGrpSpPr>
          <p:nvPr/>
        </p:nvGrpSpPr>
        <p:grpSpPr bwMode="auto">
          <a:xfrm>
            <a:off x="665163" y="2444750"/>
            <a:ext cx="2343150" cy="2141538"/>
            <a:chOff x="2123728" y="1340768"/>
            <a:chExt cx="4572000" cy="4392488"/>
          </a:xfrm>
        </p:grpSpPr>
        <p:pic>
          <p:nvPicPr>
            <p:cNvPr id="32776" name="Picture 2" descr="Распределение после учебки связи в/ч 83531 г.Ульяновск продолжение-9"/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396"/>
                </a:clrFrom>
                <a:clrTo>
                  <a:srgbClr val="FFF39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1340768"/>
              <a:ext cx="45720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368434" y="5013656"/>
              <a:ext cx="718634" cy="576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VOTENO"/>
          <p:cNvSpPr/>
          <p:nvPr/>
        </p:nvSpPr>
        <p:spPr>
          <a:xfrm>
            <a:off x="7164388" y="6230938"/>
            <a:ext cx="173672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prstClr val="white"/>
                </a:solidFill>
              </a:rPr>
              <a:t>Проголовал:0</a:t>
            </a:r>
          </a:p>
        </p:txBody>
      </p:sp>
      <p:sp>
        <p:nvSpPr>
          <p:cNvPr id="1091" name="optionText"/>
          <p:cNvSpPr txBox="1"/>
          <p:nvPr/>
        </p:nvSpPr>
        <p:spPr>
          <a:xfrm>
            <a:off x="417513" y="1587500"/>
            <a:ext cx="4572000" cy="49911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1.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2.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3. </a:t>
            </a:r>
          </a:p>
        </p:txBody>
      </p:sp>
      <p:pic>
        <p:nvPicPr>
          <p:cNvPr id="32775" name="pic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25" y="-4229100"/>
            <a:ext cx="7735888" cy="110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7950" y="17463"/>
            <a:ext cx="87836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Удачи вам, ребята!</a:t>
            </a:r>
          </a:p>
        </p:txBody>
      </p:sp>
      <p:pic>
        <p:nvPicPr>
          <p:cNvPr id="33794" name="Picture 6" descr="http://im3-tub-ru.yandex.net/i?id=12f22730b7764409671ef7950c9164e9-119-144&amp;n=33&amp;h=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2541588"/>
            <a:ext cx="41036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388" y="5257800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Вы молодцы!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Tech Tips for Writers #1: Create a Blog &quot; Jacqui Mur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0" y="0"/>
            <a:ext cx="26670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8888" y="188913"/>
            <a:ext cx="6532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Ваш любимый предмет</a:t>
            </a:r>
          </a:p>
        </p:txBody>
      </p:sp>
      <p:sp>
        <p:nvSpPr>
          <p:cNvPr id="22" name="VOTENO"/>
          <p:cNvSpPr/>
          <p:nvPr/>
        </p:nvSpPr>
        <p:spPr>
          <a:xfrm>
            <a:off x="7100888" y="6267450"/>
            <a:ext cx="173672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/>
              <a:t>Проголовали:0</a:t>
            </a:r>
            <a:endParaRPr lang="ru-RU" sz="1600" b="1" dirty="0"/>
          </a:p>
        </p:txBody>
      </p:sp>
      <p:sp>
        <p:nvSpPr>
          <p:cNvPr id="1183" name="optionText"/>
          <p:cNvSpPr txBox="1"/>
          <p:nvPr/>
        </p:nvSpPr>
        <p:spPr>
          <a:xfrm>
            <a:off x="468313" y="908050"/>
            <a:ext cx="3311525" cy="48926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русский язык</a:t>
            </a:r>
          </a:p>
          <a:p>
            <a:pPr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математика</a:t>
            </a:r>
            <a:endParaRPr lang="ru-RU" sz="2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физкультура</a:t>
            </a:r>
          </a:p>
          <a:p>
            <a:pPr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рисование</a:t>
            </a:r>
          </a:p>
          <a:p>
            <a:pPr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другой предмет</a:t>
            </a:r>
          </a:p>
        </p:txBody>
      </p:sp>
      <p:pic>
        <p:nvPicPr>
          <p:cNvPr id="15365" name="pic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63" y="-3133725"/>
            <a:ext cx="8181975" cy="982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22300" y="1270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каким настроением вы пришли сегодня на урок?</a:t>
            </a:r>
          </a:p>
        </p:txBody>
      </p:sp>
      <p:pic>
        <p:nvPicPr>
          <p:cNvPr id="16386" name="Picture 4" descr="Скачать Скачать iconvert icons одним файлом и на большой скорости"/>
          <p:cNvPicPr>
            <a:picLocks noChangeAspect="1" noChangeArrowheads="1"/>
          </p:cNvPicPr>
          <p:nvPr/>
        </p:nvPicPr>
        <p:blipFill>
          <a:blip r:embed="rId4"/>
          <a:srcRect l="49617" t="54373" r="24149" b="29918"/>
          <a:stretch>
            <a:fillRect/>
          </a:stretch>
        </p:blipFill>
        <p:spPr bwMode="auto">
          <a:xfrm>
            <a:off x="684213" y="1135063"/>
            <a:ext cx="1943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Скачать Скачать iconvert icons одним файлом и на большой скорости"/>
          <p:cNvPicPr>
            <a:picLocks noChangeAspect="1" noChangeArrowheads="1"/>
          </p:cNvPicPr>
          <p:nvPr/>
        </p:nvPicPr>
        <p:blipFill>
          <a:blip r:embed="rId4"/>
          <a:srcRect l="23352" t="23386" r="53296" b="61452"/>
          <a:stretch>
            <a:fillRect/>
          </a:stretch>
        </p:blipFill>
        <p:spPr bwMode="auto">
          <a:xfrm>
            <a:off x="711200" y="2689225"/>
            <a:ext cx="18716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Обсуждение эпизод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440238"/>
            <a:ext cx="145415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VOTENO"/>
          <p:cNvSpPr/>
          <p:nvPr/>
        </p:nvSpPr>
        <p:spPr>
          <a:xfrm>
            <a:off x="7127875" y="6183313"/>
            <a:ext cx="173672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prstClr val="white"/>
                </a:solidFill>
              </a:rPr>
              <a:t>Проголовали:0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092" name="optionText"/>
          <p:cNvSpPr txBox="1"/>
          <p:nvPr/>
        </p:nvSpPr>
        <p:spPr>
          <a:xfrm>
            <a:off x="457200" y="1524000"/>
            <a:ext cx="4572000" cy="49911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1.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2.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3.</a:t>
            </a:r>
          </a:p>
        </p:txBody>
      </p:sp>
      <p:pic>
        <p:nvPicPr>
          <p:cNvPr id="16391" name="pic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-2871788"/>
            <a:ext cx="8064500" cy="96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МБОУ СОШ с.Стародубское Сахалинской области - родител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908050"/>
            <a:ext cx="544195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Новые позитивные графики &quot; Жизнь в фотографии, фото жизни, юмор, демотиваторы, котоматрици, фото"/>
          <p:cNvPicPr>
            <a:picLocks noChangeAspect="1" noChangeArrowheads="1"/>
          </p:cNvPicPr>
          <p:nvPr/>
        </p:nvPicPr>
        <p:blipFill>
          <a:blip r:embed="rId4"/>
          <a:srcRect l="31894" t="9613" r="8589" b="14365"/>
          <a:stretch>
            <a:fillRect/>
          </a:stretch>
        </p:blipFill>
        <p:spPr bwMode="auto">
          <a:xfrm>
            <a:off x="3506788" y="1484313"/>
            <a:ext cx="563721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288" y="333375"/>
            <a:ext cx="75612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Тема урока: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69875" y="1196975"/>
            <a:ext cx="75533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«Столбчатые диаграммы»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3" y="142875"/>
            <a:ext cx="81438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 </a:t>
            </a:r>
            <a:r>
              <a:rPr lang="ru-RU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познакомиться с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новой формой представления информации - </a:t>
            </a:r>
            <a:r>
              <a:rPr lang="ru-RU" sz="4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диаграммой</a:t>
            </a:r>
          </a:p>
        </p:txBody>
      </p:sp>
      <p:pic>
        <p:nvPicPr>
          <p:cNvPr id="18434" name="Picture 6" descr="Новые позитивные графики &quot; Жизнь в фотографии, фото жизни, юмор, демотиваторы, котоматрици, фото"/>
          <p:cNvPicPr>
            <a:picLocks noChangeAspect="1" noChangeArrowheads="1"/>
          </p:cNvPicPr>
          <p:nvPr/>
        </p:nvPicPr>
        <p:blipFill>
          <a:blip r:embed="rId3"/>
          <a:srcRect l="31894" t="9613" r="8589" b="14365"/>
          <a:stretch>
            <a:fillRect/>
          </a:stretch>
        </p:blipFill>
        <p:spPr bwMode="auto">
          <a:xfrm>
            <a:off x="5500688" y="3405188"/>
            <a:ext cx="364331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5" y="2214563"/>
            <a:ext cx="8712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анализировать готовые диаграммы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14688"/>
            <a:ext cx="87407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строить простые столбчатые диаграммы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9943548" flipH="1">
            <a:off x="3250925" y="3548063"/>
            <a:ext cx="442082" cy="0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9943548" flipV="1">
            <a:off x="3846036" y="3830958"/>
            <a:ext cx="330317" cy="370168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9943548" flipV="1">
            <a:off x="3708400" y="3660775"/>
            <a:ext cx="569913" cy="228600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hlinkClick r:id="rId3" action="ppaction://hlinksldjump"/>
          </p:cNvPr>
          <p:cNvSpPr/>
          <p:nvPr/>
        </p:nvSpPr>
        <p:spPr>
          <a:xfrm rot="2643699">
            <a:off x="2859654" y="3708756"/>
            <a:ext cx="832879" cy="1768331"/>
          </a:xfrm>
          <a:prstGeom prst="ellipse">
            <a:avLst/>
          </a:prstGeom>
          <a:solidFill>
            <a:srgbClr val="B22C89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930650" y="2817813"/>
            <a:ext cx="182563" cy="350837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9762430" flipV="1">
            <a:off x="3803650" y="2670738"/>
            <a:ext cx="0" cy="414275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hlinkClick r:id="rId4" action="ppaction://hlinksldjump"/>
          </p:cNvPr>
          <p:cNvSpPr/>
          <p:nvPr/>
        </p:nvSpPr>
        <p:spPr>
          <a:xfrm rot="19762430">
            <a:off x="3087606" y="1145212"/>
            <a:ext cx="795749" cy="1850843"/>
          </a:xfrm>
          <a:prstGeom prst="ellipse">
            <a:avLst/>
          </a:prstGeom>
          <a:solidFill>
            <a:srgbClr val="009E47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единительная линия 55"/>
          <p:cNvCxnSpPr>
            <a:stCxn id="0" idx="4"/>
          </p:cNvCxnSpPr>
          <p:nvPr/>
        </p:nvCxnSpPr>
        <p:spPr>
          <a:xfrm rot="677285">
            <a:off x="4551363" y="2813050"/>
            <a:ext cx="0" cy="461963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677285" flipV="1">
            <a:off x="4567852" y="2543229"/>
            <a:ext cx="40021" cy="540234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677285" flipV="1">
            <a:off x="5006984" y="3072746"/>
            <a:ext cx="347475" cy="231524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hlinkClick r:id="rId5" action="ppaction://hlinksldjump"/>
          </p:cNvPr>
          <p:cNvSpPr/>
          <p:nvPr/>
        </p:nvSpPr>
        <p:spPr>
          <a:xfrm rot="454550">
            <a:off x="4319881" y="975040"/>
            <a:ext cx="795749" cy="1850843"/>
          </a:xfrm>
          <a:prstGeom prst="ellipse">
            <a:avLst/>
          </a:prstGeom>
          <a:solidFill>
            <a:srgbClr val="1259AE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0" name="Прямая соединительная линия 59"/>
          <p:cNvCxnSpPr>
            <a:stCxn id="0" idx="4"/>
          </p:cNvCxnSpPr>
          <p:nvPr/>
        </p:nvCxnSpPr>
        <p:spPr>
          <a:xfrm rot="18393932">
            <a:off x="3640932" y="3264693"/>
            <a:ext cx="152400" cy="296863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8393932" flipH="1" flipV="1">
            <a:off x="3538191" y="3151648"/>
            <a:ext cx="265251" cy="377721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hlinkClick r:id="rId6" action="ppaction://hlinksldjump"/>
          </p:cNvPr>
          <p:cNvSpPr/>
          <p:nvPr/>
        </p:nvSpPr>
        <p:spPr>
          <a:xfrm rot="16497156">
            <a:off x="2245229" y="2363396"/>
            <a:ext cx="795749" cy="1850843"/>
          </a:xfrm>
          <a:prstGeom prst="ellipse">
            <a:avLst/>
          </a:prstGeom>
          <a:solidFill>
            <a:srgbClr val="FA674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20677315" flipH="1">
            <a:off x="4540250" y="3760788"/>
            <a:ext cx="3175" cy="374650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20677315" flipV="1">
            <a:off x="4432300" y="3767808"/>
            <a:ext cx="0" cy="426225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hlinkClick r:id="rId7" action="ppaction://hlinksldjump"/>
          </p:cNvPr>
          <p:cNvSpPr/>
          <p:nvPr/>
        </p:nvSpPr>
        <p:spPr>
          <a:xfrm rot="20677315">
            <a:off x="4407650" y="4000961"/>
            <a:ext cx="782110" cy="1704901"/>
          </a:xfrm>
          <a:prstGeom prst="ellipse">
            <a:avLst/>
          </a:prstGeom>
          <a:solidFill>
            <a:srgbClr val="25A0B5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9" name="Прямая соединительная линия 68"/>
          <p:cNvCxnSpPr>
            <a:stCxn id="0" idx="0"/>
          </p:cNvCxnSpPr>
          <p:nvPr/>
        </p:nvCxnSpPr>
        <p:spPr>
          <a:xfrm rot="19614317" flipH="1" flipV="1">
            <a:off x="4835525" y="3502025"/>
            <a:ext cx="258763" cy="330200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9614317">
            <a:off x="4686907" y="3327227"/>
            <a:ext cx="363961" cy="370168"/>
          </a:xfrm>
          <a:prstGeom prst="line">
            <a:avLst/>
          </a:prstGeom>
          <a:ln w="254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hlinkClick r:id="rId8" action="ppaction://hlinksldjump"/>
          </p:cNvPr>
          <p:cNvSpPr/>
          <p:nvPr/>
        </p:nvSpPr>
        <p:spPr>
          <a:xfrm rot="17211437">
            <a:off x="5629063" y="3092002"/>
            <a:ext cx="795749" cy="185084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>
            <a:hlinkClick r:id="rId9" action="ppaction://hlinksldjump"/>
          </p:cNvPr>
          <p:cNvSpPr/>
          <p:nvPr/>
        </p:nvSpPr>
        <p:spPr>
          <a:xfrm rot="14362869">
            <a:off x="5595141" y="1797777"/>
            <a:ext cx="832879" cy="176833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19762869" flipH="1" flipV="1">
            <a:off x="4670425" y="3255963"/>
            <a:ext cx="609600" cy="12700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hlinkClick r:id="rId10" action="ppaction://hlinksldjump"/>
          </p:cNvPr>
          <p:cNvSpPr/>
          <p:nvPr/>
        </p:nvSpPr>
        <p:spPr>
          <a:xfrm>
            <a:off x="3777523" y="3015980"/>
            <a:ext cx="1249527" cy="816717"/>
          </a:xfrm>
          <a:prstGeom prst="ellipse">
            <a:avLst/>
          </a:prstGeom>
          <a:solidFill>
            <a:srgbClr val="9234E8"/>
          </a:solidFill>
          <a:ln w="25400">
            <a:solidFill>
              <a:srgbClr val="7030A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46513" y="3106738"/>
            <a:ext cx="1147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семицветик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с вырезом 5">
            <a:hlinkClick r:id="rId4" action="ppaction://hlinksldjump"/>
          </p:cNvPr>
          <p:cNvSpPr/>
          <p:nvPr/>
        </p:nvSpPr>
        <p:spPr>
          <a:xfrm rot="16200000">
            <a:off x="7990681" y="5996782"/>
            <a:ext cx="885825" cy="6397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482" name="Диаграмма 2"/>
          <p:cNvGraphicFramePr>
            <a:graphicFrameLocks/>
          </p:cNvGraphicFramePr>
          <p:nvPr/>
        </p:nvGraphicFramePr>
        <p:xfrm>
          <a:off x="368300" y="-50800"/>
          <a:ext cx="7734300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5" imgW="7736494" imgH="5499069" progId="Excel.Chart.8">
                  <p:embed/>
                </p:oleObj>
              </mc:Choice>
              <mc:Fallback>
                <p:oleObj r:id="rId5" imgW="7736494" imgH="549906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-50800"/>
                        <a:ext cx="7734300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5227638"/>
            <a:ext cx="78501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Результаты опроса  на тему: «Экологически чистые места нашего города»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Какой район, по мнению жителей нашего города самый «экологически чистый»?</a:t>
            </a: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Объект 5"/>
          <p:cNvGraphicFramePr>
            <a:graphicFrameLocks noGrp="1"/>
          </p:cNvGraphicFramePr>
          <p:nvPr>
            <p:ph idx="1"/>
          </p:nvPr>
        </p:nvGraphicFramePr>
        <p:xfrm>
          <a:off x="452438" y="282575"/>
          <a:ext cx="7446962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r:id="rId4" imgW="7449958" imgH="4560203" progId="Excel.Chart.8">
                  <p:embed/>
                </p:oleObj>
              </mc:Choice>
              <mc:Fallback>
                <p:oleObj r:id="rId4" imgW="7449958" imgH="4560203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82575"/>
                        <a:ext cx="7446962" cy="455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250825" y="5013325"/>
            <a:ext cx="7850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диаграмме показано число пятиклассников, занимающихся в кружках.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сколько учащихся в туристическом  кружке больше чем в математическом? </a:t>
            </a:r>
          </a:p>
        </p:txBody>
      </p:sp>
      <p:sp>
        <p:nvSpPr>
          <p:cNvPr id="6" name="Стрелка вправо с вырезом 5">
            <a:hlinkClick r:id="rId6" action="ppaction://hlinksldjump"/>
          </p:cNvPr>
          <p:cNvSpPr/>
          <p:nvPr/>
        </p:nvSpPr>
        <p:spPr>
          <a:xfrm rot="16200000">
            <a:off x="7977981" y="5996782"/>
            <a:ext cx="885825" cy="6397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6af6a35-5189-4809-b411-32c367383d61.mdb"/>
  <p:tag name="ARS_RESPONSE_PERSONNUM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SHOW3D" val="Fals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SHOWTIME" val="csStart"/>
  <p:tag name="ARS_CHARTPARA_DATAFORMAT" val="tNumberValue"/>
  <p:tag name="ARS_CHARTPARA_TYPE" val="ctColumn"/>
  <p:tag name="ARS_CHARTPARA_DATAPERCENTBASE" val="crParticipant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LOZE_CLOZETYPE" val="0"/>
  <p:tag name="ARS_CHOICE_SCOREWRONG" val="0"/>
  <p:tag name="ARS_CHOICE_SCOREOPTIONZERO" val="0"/>
  <p:tag name="ARS_CHOICE_OPTIONLIMIT" val="4"/>
  <p:tag name="ARS_SLIDE_OPTIONTEXT" val="готов&#10;Не готов&#10;Затрудняюсь ответить"/>
  <p:tag name="ARS_CHOICE_OPTIONCOUNT" val="3"/>
  <p:tag name="ARS_CHOICE_IISN" val="1"/>
  <p:tag name="ARS_CHOICE_CORRECTANSWER" val="1,2,3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OICE_SCORERIGHT" val="7"/>
  <p:tag name="ARS_CHOICE_SCOREMODE" val="1"/>
  <p:tag name="ARS_CLOZE_CORRECTANSWER" val="1"/>
  <p:tag name="ARS_CLOZE_SCORERIGHT" val="1"/>
  <p:tag name="ARS_CLOZE_SCOREWRONG" val="-3"/>
  <p:tag name="ARS_RESPONSEPARA_CANVOTEGROUP" val="41"/>
  <p:tag name="ARS_RESPONSEPARA_CANVOTELIST_256_1001" val="1"/>
  <p:tag name="ARS_RESPONSEPARA_CANVOTELIST_256_1002" val="1"/>
  <p:tag name="ARS_RESPONSEPARA_CANVOTELIST_256_1003" val="1"/>
  <p:tag name="ARS_RESPONSEPARA_CANVOTELIST_256_1032" val="1"/>
  <p:tag name="ARS_RESPONSEPARA_CANVOTELIST_256_1033" val="1"/>
  <p:tag name="ARS_RESPONSEPARA_CANVOTELIST_256_1034" val="1"/>
  <p:tag name="ARS_RESPONSEPARA_CANVOTELIST_256_1035" val="1"/>
  <p:tag name="ARS_RESPONSEPARA_CANVOTELIST_256_1036" val="1"/>
  <p:tag name="ARS_RESPONSEPARA_CANVOTELIST_256_1037" val="1"/>
  <p:tag name="ARS_JUDGE_SCORERIGHT" val="1"/>
  <p:tag name="ARS_JUDGE_SCOREWRONG" val="0"/>
  <p:tag name="ARS_JUDGE_SCOREOPTIONZERO" val="0"/>
  <p:tag name="ARS_JUDGE_SCOREMODE" val="0"/>
  <p:tag name="ARS_RESPONSEPARA_CANVOTE" val="cvAll"/>
  <p:tag name="ARS_KEYPADPARA_SUBMITMODE" val="1"/>
  <p:tag name="ARS_POLL_CANDIDATESCOUNT" val="0"/>
  <p:tag name="ARS_RESPONSETYPE" val="Judge"/>
  <p:tag name="ARS_SLIDE_OPTIONTEXT_SHAPEID" val="92"/>
  <p:tag name="ARS_CHARTPARA_SHOW3D" val="0"/>
  <p:tag name="ARS_RESPONSETIMER" val="00:30"/>
  <p:tag name="ARS_PICTURE_HEIGHT_BAR" val="400"/>
  <p:tag name="ARS_PICTURE_LEFT_BAR" val="163,679"/>
  <p:tag name="ARS_PICTURE_TOP_BAR" val="99,90236"/>
  <p:tag name="ARS_PICTURE_WIDTH_BAR" val="400"/>
  <p:tag name="ARS_CHARTPARA_SHOWTIME" val="csStart"/>
  <p:tag name="ARS_CHARTPARA_TYPE" val="ctColumn"/>
  <p:tag name="ARS_PICTRUE_SHOWBYHAND" val="0"/>
  <p:tag name="ARS_CHARTPARA_DATAFORMAT" val="ltNumberValue"/>
  <p:tag name="ARS_CHARTPARA_DATAPERCENTBASE" val="crParticipant"/>
  <p:tag name="ARS_RESPONSEPARA_NAMEMODE" val="1"/>
  <p:tag name="ARS_KEYPADPARA_MODIFYMODE" val="1"/>
  <p:tag name="ARS_KEYPADPARA_OPTIONMODE" val="0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RESPONSED" val="0"/>
  <p:tag name="ARS_SLIDE_ISRESPONSED" val="1"/>
  <p:tag name="ARS_SLIDE_DUENO" val="30"/>
  <p:tag name="ARS_SLIDE_PARTICIPANTNUM" val="30"/>
  <p:tag name="ARS_SLIDE_SUBMITNUM" val="0"/>
  <p:tag name="ARS_SLIDE_CORRECTNUM" val="0"/>
  <p:tag name="ARS_PICTURE_HEIGHT_COLUMN" val="630,8224"/>
  <p:tag name="ARS_PICTURE_LEFT_COLUMN" val="176,4126"/>
  <p:tag name="ARS_PICTURE_TOP_COLUMN" val="-106,5452"/>
  <p:tag name="ARS_PICTURE_WIDTH_COLUMN" val="569,142"/>
  <p:tag name="ARS_CHARTPARA_PICTURENAME" val="99ad2e45-b559-48a9-a5a7-1722356ae2d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TEXT" val="Пожалуйста, введите ответ."/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LOZE_CLOZETYPE" val="0"/>
  <p:tag name="ARS_CHOICE_SCOREWRONG" val="0"/>
  <p:tag name="ARS_CHOICE_SCOREOPTIONZERO" val="0"/>
  <p:tag name="ARS_CHOICE_OPTIONLIMIT" val="4"/>
  <p:tag name="ARS_SLIDE_OPTIONTEXT" val="готов&#10;Не готов&#10;Затрудняюсь ответить"/>
  <p:tag name="ARS_CHOICE_OPTIONCOUNT" val="3"/>
  <p:tag name="ARS_CHOICE_IISN" val="1"/>
  <p:tag name="ARS_CHOICE_CORRECTANSWER" val="1,2,3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OICE_SCORERIGHT" val="7"/>
  <p:tag name="ARS_CHOICE_SCOREMODE" val="1"/>
  <p:tag name="ARS_CLOZE_CORRECTANSWER" val="1"/>
  <p:tag name="ARS_CLOZE_SCORERIGHT" val="1"/>
  <p:tag name="ARS_CLOZE_SCOREWRONG" val="-3"/>
  <p:tag name="ARS_RESPONSEPARA_CANVOTEGROUP" val="41"/>
  <p:tag name="ARS_RESPONSEPARA_CANVOTELIST_256_1001" val="1"/>
  <p:tag name="ARS_RESPONSEPARA_CANVOTELIST_256_1002" val="1"/>
  <p:tag name="ARS_RESPONSEPARA_CANVOTELIST_256_1003" val="1"/>
  <p:tag name="ARS_RESPONSEPARA_CANVOTELIST_256_1032" val="1"/>
  <p:tag name="ARS_RESPONSEPARA_CANVOTELIST_256_1033" val="1"/>
  <p:tag name="ARS_RESPONSEPARA_CANVOTELIST_256_1034" val="1"/>
  <p:tag name="ARS_RESPONSEPARA_CANVOTELIST_256_1035" val="1"/>
  <p:tag name="ARS_RESPONSEPARA_CANVOTELIST_256_1036" val="1"/>
  <p:tag name="ARS_RESPONSEPARA_CANVOTELIST_256_1037" val="1"/>
  <p:tag name="ARS_JUDGE_SCORERIGHT" val="1"/>
  <p:tag name="ARS_JUDGE_SCOREWRONG" val="0"/>
  <p:tag name="ARS_JUDGE_SCOREOPTIONZERO" val="0"/>
  <p:tag name="ARS_JUDGE_SCOREMODE" val="0"/>
  <p:tag name="ARS_RESPONSEPARA_CANVOTE" val="cvAll"/>
  <p:tag name="ARS_KEYPADPARA_SUBMITMODE" val="1"/>
  <p:tag name="ARS_POLL_CANDIDATESCOUNT" val="0"/>
  <p:tag name="ARS_RESPONSETYPE" val="Judge"/>
  <p:tag name="ARS_SLIDE_OPTIONTEXT_SHAPEID" val="92"/>
  <p:tag name="ARS_CHARTPARA_SHOW3D" val="0"/>
  <p:tag name="ARS_RESPONSETIMER" val="00:30"/>
  <p:tag name="ARS_PICTURE_HEIGHT_BAR" val="400"/>
  <p:tag name="ARS_PICTURE_LEFT_BAR" val="163,679"/>
  <p:tag name="ARS_PICTURE_TOP_BAR" val="99,90236"/>
  <p:tag name="ARS_PICTURE_WIDTH_BAR" val="400"/>
  <p:tag name="ARS_CHARTPARA_SHOWTIME" val="csStart"/>
  <p:tag name="ARS_CHARTPARA_TYPE" val="ctColumn"/>
  <p:tag name="ARS_PICTRUE_SHOWBYHAND" val="0"/>
  <p:tag name="ARS_CHARTPARA_DATAFORMAT" val="ltNumberValue"/>
  <p:tag name="ARS_CHARTPARA_DATAPERCENTBASE" val="crParticipant"/>
  <p:tag name="ARS_RESPONSEPARA_NAMEMODE" val="1"/>
  <p:tag name="ARS_KEYPADPARA_MODIFYMODE" val="1"/>
  <p:tag name="ARS_KEYPADPARA_OPTIONMODE" val="0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RESPONSED" val="1"/>
  <p:tag name="ARS_SLIDE_ISRESPONSED" val="1"/>
  <p:tag name="ARS_SLIDE_DUENO" val="30"/>
  <p:tag name="ARS_SLIDE_PARTICIPANTNUM" val="30"/>
  <p:tag name="ARS_SLIDE_SUBMITNUM" val="0"/>
  <p:tag name="ARS_SLIDE_CORRECTNUM" val="0"/>
  <p:tag name="ARS_PICTURE_HEIGHT_COLUMN" val="626,7709"/>
  <p:tag name="ARS_PICTURE_LEFT_COLUMN" val="161,5527"/>
  <p:tag name="ARS_PICTURE_TOP_COLUMN" val="-99,63866"/>
  <p:tag name="ARS_PICTURE_WIDTH_COLUMN" val="584,0018"/>
  <p:tag name="ARS_CHARTPARA_PICTURENAME" val="bbcdd6d9-c826-47ce-a9ab-57cf37b239cb.j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TEXT" val="Пожалуйста, введите ответ."/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LOZE_CLOZETYPE" val="0"/>
  <p:tag name="ARS_CHOICE_SCOREWRONG" val="0"/>
  <p:tag name="ARS_CHOICE_SCOREOPTIONZERO" val="0"/>
  <p:tag name="ARS_CHOICE_IISN" val="1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LOZE_CORRECTANSWER" val="1"/>
  <p:tag name="ARS_CLOZE_SCORERIGHT" val="1"/>
  <p:tag name="ARS_CLOZE_SCOREWRONG" val="-3"/>
  <p:tag name="ARS_RESPONSEPARA_CANVOTEGROUP" val="41"/>
  <p:tag name="ARS_RESPONSEPARA_CANVOTELIST_256_1001" val="1"/>
  <p:tag name="ARS_RESPONSEPARA_CANVOTELIST_256_1002" val="1"/>
  <p:tag name="ARS_RESPONSEPARA_CANVOTELIST_256_1003" val="1"/>
  <p:tag name="ARS_RESPONSEPARA_CANVOTELIST_256_1032" val="1"/>
  <p:tag name="ARS_RESPONSEPARA_CANVOTELIST_256_1033" val="1"/>
  <p:tag name="ARS_RESPONSEPARA_CANVOTELIST_256_1034" val="1"/>
  <p:tag name="ARS_RESPONSEPARA_CANVOTELIST_256_1035" val="1"/>
  <p:tag name="ARS_RESPONSEPARA_CANVOTELIST_256_1036" val="1"/>
  <p:tag name="ARS_RESPONSEPARA_CANVOTELIST_256_1037" val="1"/>
  <p:tag name="ARS_JUDGE_SCORERIGHT" val="1"/>
  <p:tag name="ARS_JUDGE_SCOREWRONG" val="0"/>
  <p:tag name="ARS_JUDGE_SCOREOPTIONZERO" val="0"/>
  <p:tag name="ARS_JUDGE_SCOREMODE" val="0"/>
  <p:tag name="ARS_RESPONSEPARA_CANVOTE" val="cvAll"/>
  <p:tag name="ARS_KEYPADPARA_SUBMITMODE" val="1"/>
  <p:tag name="ARS_POLL_CANDIDATESCOUNT" val="0"/>
  <p:tag name="ARS_PICTURE_HEIGHT_BAR" val="400"/>
  <p:tag name="ARS_PICTURE_LEFT_BAR" val="163,679"/>
  <p:tag name="ARS_PICTURE_TOP_BAR" val="99,90236"/>
  <p:tag name="ARS_PICTURE_WIDTH_BAR" val="400"/>
  <p:tag name="ARS_RESPONSEPARA_NAMEMODE" val="1"/>
  <p:tag name="ARS_KEYPADPARA_MODIFYMODE" val="1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RESPONSETIMER" val="00:30"/>
  <p:tag name="ARS_CHOICE_SCOREMODE" val="0"/>
  <p:tag name="ARS_CHOICE_SCORERIGHT" val="1"/>
  <p:tag name="ARS_RESPONSETYPE" val="Choice"/>
  <p:tag name="ARS_CHOICE_OPTIONLIMIT" val="1"/>
  <p:tag name="ARS_KEYPADPARA_OPTIONMODE" val="0"/>
  <p:tag name="ARS_SLIDE_OPTIONTEXT_SHAPEID" val="1091"/>
  <p:tag name="ARS_CHARTPARA_SHOWTIME" val="csStart"/>
  <p:tag name="ARS_CHARTPARA_DATAPERCENTBASE" val="crParticipant"/>
  <p:tag name="ARS_CHARTPARA_SHOW3D" val="0"/>
  <p:tag name="ARS_CHARTPARA_TYPE" val="ctColumn"/>
  <p:tag name="ARS_SLIDE_OPTIONTEXT" val="1. &#10;2.&#10; "/>
  <p:tag name="ARS_CHOICE_OPTIONCOUNT" val="3"/>
  <p:tag name="ARS_CHOICE_CORRECTANSWER" val="1"/>
  <p:tag name="ARS_PICTRUE_SHOWBYHAND" val="0"/>
  <p:tag name="ARS_CHARTPARA_DATAFORMAT" val="ltNumberValue"/>
  <p:tag name="ARS_RESPONSED" val="0"/>
  <p:tag name="ARS_SLIDE_ISRESPONSED" val="1"/>
  <p:tag name="ARS_SLIDE_DUENO" val="30"/>
  <p:tag name="ARS_SLIDE_PARTICIPANTNUM" val="30"/>
  <p:tag name="ARS_SLIDE_SUBMITNUM" val="0"/>
  <p:tag name="ARS_SLIDE_CORRECTNUM" val="0"/>
  <p:tag name="ARS_PICTURE_HEIGHT_COLUMN" val="873,0027"/>
  <p:tag name="ARS_PICTURE_LEFT_COLUMN" val="198,7413"/>
  <p:tag name="ARS_PICTURE_TOP_COLUMN" val="-333,0027"/>
  <p:tag name="ARS_PICTURE_WIDTH_COLUMN" val="609,1825"/>
  <p:tag name="ARS_CHARTPARA_PICTURENAME" val="c0cc61de-2fe5-4308-9294-76987ab6cca6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TEXT" val="Пожалуйста, введите ответ."/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LOZE_CLOZETYPE" val="0"/>
  <p:tag name="ARS_CHOICE_SCOREWRONG" val="0"/>
  <p:tag name="ARS_CHOICE_SCOREOPTIONZERO" val="0"/>
  <p:tag name="ARS_CHOICE_OPTIONLIMIT" val="4"/>
  <p:tag name="ARS_SLIDE_OPTIONTEXT" val="готов&#10;Не готов&#10;Затрудняюсь ответить"/>
  <p:tag name="ARS_CHOICE_OPTIONCOUNT" val="3"/>
  <p:tag name="ARS_CHOICE_IISN" val="1"/>
  <p:tag name="ARS_CHOICE_CORRECTANSWER" val="1,2,3"/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OICE_SCORERIGHT" val="7"/>
  <p:tag name="ARS_CHOICE_SCOREMODE" val="1"/>
  <p:tag name="ARS_CLOZE_CORRECTANSWER" val="1"/>
  <p:tag name="ARS_CLOZE_SCORERIGHT" val="1"/>
  <p:tag name="ARS_CLOZE_SCOREWRONG" val="-3"/>
  <p:tag name="ARS_RESPONSEPARA_CANVOTEGROUP" val="41"/>
  <p:tag name="ARS_RESPONSEPARA_CANVOTELIST_256_1001" val="1"/>
  <p:tag name="ARS_RESPONSEPARA_CANVOTELIST_256_1002" val="1"/>
  <p:tag name="ARS_RESPONSEPARA_CANVOTELIST_256_1003" val="1"/>
  <p:tag name="ARS_RESPONSEPARA_CANVOTELIST_256_1032" val="1"/>
  <p:tag name="ARS_RESPONSEPARA_CANVOTELIST_256_1033" val="1"/>
  <p:tag name="ARS_RESPONSEPARA_CANVOTELIST_256_1034" val="1"/>
  <p:tag name="ARS_RESPONSEPARA_CANVOTELIST_256_1035" val="1"/>
  <p:tag name="ARS_RESPONSEPARA_CANVOTELIST_256_1036" val="1"/>
  <p:tag name="ARS_RESPONSEPARA_CANVOTELIST_256_1037" val="1"/>
  <p:tag name="ARS_JUDGE_SCORERIGHT" val="1"/>
  <p:tag name="ARS_JUDGE_SCOREWRONG" val="0"/>
  <p:tag name="ARS_JUDGE_SCOREOPTIONZERO" val="0"/>
  <p:tag name="ARS_JUDGE_SCOREMODE" val="0"/>
  <p:tag name="ARS_RESPONSEPARA_CANVOTE" val="cvAll"/>
  <p:tag name="ARS_KEYPADPARA_SUBMITMODE" val="1"/>
  <p:tag name="ARS_POLL_CANDIDATESCOUNT" val="0"/>
  <p:tag name="ARS_RESPONSETYPE" val="Judge"/>
  <p:tag name="ARS_SLIDE_OPTIONTEXT_SHAPEID" val="92"/>
  <p:tag name="ARS_CHARTPARA_SHOW3D" val="0"/>
  <p:tag name="ARS_RESPONSETIMER" val="00:30"/>
  <p:tag name="ARS_PICTURE_HEIGHT_BAR" val="400"/>
  <p:tag name="ARS_PICTURE_LEFT_BAR" val="163,679"/>
  <p:tag name="ARS_PICTURE_TOP_BAR" val="99,90236"/>
  <p:tag name="ARS_PICTURE_WIDTH_BAR" val="400"/>
  <p:tag name="ARS_CHARTPARA_SHOWTIME" val="csStart"/>
  <p:tag name="ARS_CHARTPARA_TYPE" val="ctColumn"/>
  <p:tag name="ARS_PICTRUE_SHOWBYHAND" val="0"/>
  <p:tag name="ARS_CHARTPARA_DATAFORMAT" val="ltNumberValue"/>
  <p:tag name="ARS_CHARTPARA_DATAPERCENTBASE" val="crParticipant"/>
  <p:tag name="ARS_RESPONSEPARA_NAMEMODE" val="1"/>
  <p:tag name="ARS_KEYPADPARA_MODIFYMODE" val="1"/>
  <p:tag name="ARS_KEYPADPARA_OPTIONMODE" val="0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RESPONSED" val="1"/>
  <p:tag name="ARS_SLIDE_ISRESPONSED" val="1"/>
  <p:tag name="ARS_PICTURE_HEIGHT_COLUMN" val="692,5063"/>
  <p:tag name="ARS_PICTURE_LEFT_COLUMN" val="174,2014"/>
  <p:tag name="ARS_PICTURE_TOP_COLUMN" val="-170,4768"/>
  <p:tag name="ARS_PICTURE_WIDTH_COLUMN" val="574,2505"/>
  <p:tag name="ARS_SLIDE_DUENO" val="30"/>
  <p:tag name="ARS_SLIDE_PARTICIPANTNUM" val="30"/>
  <p:tag name="ARS_SLIDE_SUBMITNUM" val="0"/>
  <p:tag name="ARS_SLIDE_CORRECTNUM" val="0"/>
  <p:tag name="ARS_CHARTPARA_PICTURENAME" val="85410b81-1a1b-43c9-8917-2c193ab1d0bc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TEXT" val="Пожалуйста, введите ответ."/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LOZE_CLOZETYPE" val="0"/>
  <p:tag name="ARS_CHOICE_SCOREWRONG" val="0"/>
  <p:tag name="ARS_CHOICE_SCOREOPTIONZERO" val="0"/>
  <p:tag name="ARS_CHOICE_IISN" val="1"/>
  <p:tag name="ARS_CLOZE_CORRECTANSWER" val="1"/>
  <p:tag name="ARS_CLOZE_SCORERIGHT" val="1"/>
  <p:tag name="ARS_CLOZE_SCOREWRONG" val="-3"/>
  <p:tag name="ARS_RESPONSEPARA_CANVOTEGROUP" val="41"/>
  <p:tag name="ARS_RESPONSEPARA_CANVOTELIST_256_1001" val="1"/>
  <p:tag name="ARS_RESPONSEPARA_CANVOTELIST_256_1002" val="1"/>
  <p:tag name="ARS_RESPONSEPARA_CANVOTELIST_256_1003" val="1"/>
  <p:tag name="ARS_RESPONSEPARA_CANVOTELIST_256_1032" val="1"/>
  <p:tag name="ARS_RESPONSEPARA_CANVOTELIST_256_1033" val="1"/>
  <p:tag name="ARS_RESPONSEPARA_CANVOTELIST_256_1034" val="1"/>
  <p:tag name="ARS_RESPONSEPARA_CANVOTELIST_256_1035" val="1"/>
  <p:tag name="ARS_RESPONSEPARA_CANVOTELIST_256_1036" val="1"/>
  <p:tag name="ARS_RESPONSEPARA_CANVOTELIST_256_1037" val="1"/>
  <p:tag name="ARS_JUDGE_SCORERIGHT" val="1"/>
  <p:tag name="ARS_JUDGE_SCOREWRONG" val="0"/>
  <p:tag name="ARS_JUDGE_SCOREOPTIONZERO" val="0"/>
  <p:tag name="ARS_JUDGE_SCOREMODE" val="0"/>
  <p:tag name="ARS_POLL_CANDIDATESCOUNT" val="0"/>
  <p:tag name="ARS_PICTURE_HEIGHT_BAR" val="400"/>
  <p:tag name="ARS_PICTURE_LEFT_BAR" val="163,679"/>
  <p:tag name="ARS_PICTURE_TOP_BAR" val="99,90236"/>
  <p:tag name="ARS_PICTURE_WIDTH_BAR" val="400"/>
  <p:tag name="ARS_RESPONSEPARA_NAMEMODE" val="1"/>
  <p:tag name="ARS_CHARTPARA_DATALABELFONTCOLOR" val="-16777216"/>
  <p:tag name="ARS_CHARTPARA_DATALABELFONTITALIC" val="False"/>
  <p:tag name="ARS_CHARTPARA_DATALABELFONTBOLD" val="False"/>
  <p:tag name="ARS_CHARTPARA_DATALABELFONTSIZE" val="14"/>
  <p:tag name="ARS_CHARTPARA_DATALABELFONTNAME" val="Arial"/>
  <p:tag name="ARS_CHARTPARA_ITEMLABELFONTCOLOR" val="-16777216"/>
  <p:tag name="ARS_CHARTPARA_ITEMLABELFONTITALIC" val="False"/>
  <p:tag name="ARS_CHARTPARA_ITEMLABELFONTBOLD" val="True"/>
  <p:tag name="ARS_CHARTPARA_ITEMLABELFONTSIZE" val="16"/>
  <p:tag name="ARS_CHARTPARA_ITEMLABELFONTNAME" val="Arial"/>
  <p:tag name="ARS_KEYPADPARA_MODIFYMODE" val="1"/>
  <p:tag name="ARS_KEYPADPARA_SUBMITMODE" val="1"/>
  <p:tag name="ARS_RESPONSETIMER" val="00:30"/>
  <p:tag name="ARS_CHOICE_OPTIONCOUNT" val="5"/>
  <p:tag name="ARS_RESPONSEPARA_AUTHORSLIDEOPTIONMODE" val="0"/>
  <p:tag name="ARS_RESPONSEPARA_CANVOTECURRENTID" val="0"/>
  <p:tag name="ARS_RESPONSEPARA_CANVOTELIST_257_1001" val="0"/>
  <p:tag name="ARS_RESPONSEPARA_CANVOTELIST_257_1002" val="0"/>
  <p:tag name="ARS_RESPONSEPARA_CANVOTELIST_257_1003" val="0"/>
  <p:tag name="ARS_RESPONSEPARA_CANVOTELIST_257_1032" val="0"/>
  <p:tag name="ARS_RESPONSEPARA_CANVOTELIST_257_1033" val="0"/>
  <p:tag name="ARS_RESPONSEPARA_CANVOTELIST_257_1034" val="0"/>
  <p:tag name="ARS_RESPONSEPARA_CANVOTELIST_257_1035" val="0"/>
  <p:tag name="ARS_RESPONSEPARA_CANVOTELIST_257_1036" val="0"/>
  <p:tag name="ARS_RESPONSEPARA_CANVOTELIST_257_1037" val="0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RESPONSETYPE" val="Choice"/>
  <p:tag name="ARS_CHOICE_OPTIONLIMIT" val="1"/>
  <p:tag name="ARS_KEYPADPARA_OPTIONMODE" val="0"/>
  <p:tag name="ARS_SLIDE_OPTIONTEXT" val="математика&#10;русский язык&#10;физкультура&#10;рисование&#10;другой предмет"/>
  <p:tag name="ARS_SLIDE_OPTIONTEXT_SHAPEID" val="1183"/>
  <p:tag name="ARS_CHARTPARA_SHOWTIME" val="csStart"/>
  <p:tag name="ARS_CHARTPARA_DATAPERCENTBASE" val="crParticipant"/>
  <p:tag name="ARS_CHARTPARA_SHOW3D" val="0"/>
  <p:tag name="ARS_CHOICE_SCOREMODE" val="0"/>
  <p:tag name="ARS_CHOICE_SCORERIGHT" val="1"/>
  <p:tag name="ARS_CHOICE_CORRECTANSWER" val="1"/>
  <p:tag name="ARS_RESPONSEPARA_CANVOTE" val="cvAll"/>
  <p:tag name="ARS_PICTRUE_SHOWBYHAND" val="0"/>
  <p:tag name="ARS_CHARTPARA_DATAFORMAT" val="ltNumberValue"/>
  <p:tag name="ARS_CHARTPARA_TYPE" val="ctColumn"/>
  <p:tag name="ARS_RESPONSED" val="1"/>
  <p:tag name="ARS_SLIDE_ISRESPONSED" val="1"/>
  <p:tag name="ARS_PICTURE_HEIGHT_COLUMN" val="773,2929"/>
  <p:tag name="ARS_PICTURE_LEFT_COLUMN" val="135,3828"/>
  <p:tag name="ARS_PICTURE_TOP_COLUMN" val="-246,6953"/>
  <p:tag name="ARS_PICTURE_WIDTH_COLUMN" val="644,1913"/>
  <p:tag name="ARS_SLIDE_DUENO" val="30"/>
  <p:tag name="ARS_SLIDE_PARTICIPANTNUM" val="30"/>
  <p:tag name="ARS_SLIDE_SUBMITNUM" val="0"/>
  <p:tag name="ARS_SLIDE_CORRECTNUM" val="0"/>
  <p:tag name="ARS_CHARTPARA_PICTURENAME" val="1c92f0c7-4b34-49e9-9819-4b2902086cb3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LOZE_CLOZETYPE" val="0"/>
  <p:tag name="ARS_CHOICE_SCOREWRONG" val="0"/>
  <p:tag name="ARS_CHOICE_SCOREOPTIONZERO" val="0"/>
  <p:tag name="ARS_CHOICE_IISN" val="1"/>
  <p:tag name="ARS_CLOZE_CORRECTANSWER" val="1"/>
  <p:tag name="ARS_CLOZE_SCORERIGHT" val="1"/>
  <p:tag name="ARS_CLOZE_SCOREWRONG" val="-3"/>
  <p:tag name="ARS_RESPONSEPARA_CANVOTEGROUP" val="41"/>
  <p:tag name="ARS_RESPONSEPARA_CANVOTELIST_256_1001" val="1"/>
  <p:tag name="ARS_RESPONSEPARA_CANVOTELIST_256_1002" val="1"/>
  <p:tag name="ARS_RESPONSEPARA_CANVOTELIST_256_1003" val="1"/>
  <p:tag name="ARS_RESPONSEPARA_CANVOTELIST_256_1032" val="1"/>
  <p:tag name="ARS_RESPONSEPARA_CANVOTELIST_256_1033" val="1"/>
  <p:tag name="ARS_RESPONSEPARA_CANVOTELIST_256_1034" val="1"/>
  <p:tag name="ARS_RESPONSEPARA_CANVOTELIST_256_1035" val="1"/>
  <p:tag name="ARS_RESPONSEPARA_CANVOTELIST_256_1036" val="1"/>
  <p:tag name="ARS_RESPONSEPARA_CANVOTELIST_256_1037" val="1"/>
  <p:tag name="ARS_JUDGE_SCORERIGHT" val="1"/>
  <p:tag name="ARS_JUDGE_SCOREWRONG" val="0"/>
  <p:tag name="ARS_JUDGE_SCOREOPTIONZERO" val="0"/>
  <p:tag name="ARS_JUDGE_SCOREMODE" val="0"/>
  <p:tag name="ARS_RESPONSEPARA_CANVOTE" val="cvAll"/>
  <p:tag name="ARS_KEYPADPARA_SUBMITMODE" val="1"/>
  <p:tag name="ARS_POLL_CANDIDATESCOUNT" val="0"/>
  <p:tag name="ARS_PICTURE_HEIGHT_BAR" val="400"/>
  <p:tag name="ARS_PICTURE_LEFT_BAR" val="163,679"/>
  <p:tag name="ARS_PICTURE_TOP_BAR" val="99,90236"/>
  <p:tag name="ARS_PICTURE_WIDTH_BAR" val="400"/>
  <p:tag name="ARS_RESPONSEPARA_NAMEMODE" val="1"/>
  <p:tag name="ARS_KEYPADPARA_MODIFYMODE" val="1"/>
  <p:tag name="ARS_RESPONSETIMER" val="00:30"/>
  <p:tag name="ARS_CHOICE_SCOREMODE" val="0"/>
  <p:tag name="ARS_RESPONSETYPE" val="Choice"/>
  <p:tag name="ARS_CHOICE_OPTIONLIMIT" val="1"/>
  <p:tag name="ARS_KEYPADPARA_OPTIONMODE" val="0"/>
  <p:tag name="ARS_SLIDE_OPTIONTEXT_SHAPEID" val="1092"/>
  <p:tag name="ARS_CHARTPARA_SHOWTIME" val="csStart"/>
  <p:tag name="ARS_CHARTPARA_DATAPERCENTBASE" val="crParticipant"/>
  <p:tag name="ARS_CHARTPARA_SHOW3D" val="0"/>
  <p:tag name="ARS_CHARTPARA_TYPE" val="ctColumn"/>
  <p:tag name="ARS_CHOICE_SCORERIGHT" val="1"/>
  <p:tag name="ARS_SLIDE_OPTIONTEXT" val="1. &#10;2.&#10;3"/>
  <p:tag name="ARS_CHOICE_OPTIONCOUNT" val="3"/>
  <p:tag name="ARS_CHOICE_CORRECTANSWER" val="1"/>
  <p:tag name="ARS_PICTRUE_SHOWBYHAND" val="0"/>
  <p:tag name="ARS_CHARTPARA_DATAFORMAT" val="ltNumberValue"/>
  <p:tag name="ARS_CHARTPARA_DATALABELFONTCOLOR" val="-16777216"/>
  <p:tag name="ARS_CHARTPARA_DATALABELFONTITALIC" val="False"/>
  <p:tag name="ARS_CHARTPARA_DATALABELFONTBOLD" val="False"/>
  <p:tag name="ARS_CHARTPARA_DATALABELFONTSIZE" val="14"/>
  <p:tag name="ARS_CHARTPARA_DATALABELFONTNAME" val="Arial"/>
  <p:tag name="ARS_CHARTPARA_ITEMLABELFONTCOLOR" val="-16777216"/>
  <p:tag name="ARS_CHARTPARA_ITEMLABELFONTITALIC" val="False"/>
  <p:tag name="ARS_CHARTPARA_ITEMLABELFONTBOLD" val="True"/>
  <p:tag name="ARS_CHARTPARA_ITEMLABELFONTSIZE" val="16"/>
  <p:tag name="ARS_CHARTPARA_ITEMLABELFONTNAME" val="Arial"/>
  <p:tag name="ARS_CHARTCOLOR_9" val="-16753445"/>
  <p:tag name="ARS_CHARTCOLOR_8" val="-3511477"/>
  <p:tag name="ARS_CHARTCOLOR_7" val="-15557411"/>
  <p:tag name="ARS_CHARTCOLOR_6" val="-7294"/>
  <p:tag name="ARS_CHARTCOLOR_5" val="-15058071"/>
  <p:tag name="ARS_CHARTCOLOR_4" val="-16744448"/>
  <p:tag name="ARS_CHARTCOLOR_3" val="-256"/>
  <p:tag name="ARS_CHARTCOLOR_2" val="-8388608"/>
  <p:tag name="ARS_CHARTCOLOR_1" val="-32704"/>
  <p:tag name="ARS_CHARTCOLOR_0" val="-12481296"/>
  <p:tag name="ARS_RESPONSED" val="0"/>
  <p:tag name="ARS_SLIDE_ISRESPONSED" val="1"/>
  <p:tag name="ARS_SLIDE_DUENO" val="30"/>
  <p:tag name="ARS_SLIDE_PARTICIPANTNUM" val="30"/>
  <p:tag name="ARS_SLIDE_SUBMITNUM" val="0"/>
  <p:tag name="ARS_SLIDE_CORRECTNUM" val="0"/>
  <p:tag name="ARS_PICTURE_HEIGHT_COLUMN" val="757,3027"/>
  <p:tag name="ARS_PICTURE_LEFT_COLUMN" val="172,8927"/>
  <p:tag name="ARS_PICTURE_TOP_COLUMN" val="-226,1095"/>
  <p:tag name="ARS_PICTURE_WIDTH_COLUMN" val="634,9503"/>
  <p:tag name="ARS_CHARTPARA_PICTURENAME" val="ad811db7-2b8a-44da-ae61-bcf492d36d4e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TEXT" val="Пожалуйста, введите ответ."/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SHOW3D" val="Fals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SLIDE_ISRESPONSED" val="1"/>
  <p:tag name="ARS_SLIDE_DUENO" val="30"/>
  <p:tag name="ARS_SLIDE_PARTICIPANTNUM" val="30"/>
  <p:tag name="ARS_SLIDE_SUBMITNUM" val="0"/>
  <p:tag name="ARS_SLIDE_CORRECTNU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ITEMLABELFONTNAME" val="Arial"/>
  <p:tag name="ARS_CHARTPARA_ITEMLABELFONTSIZE" val="16"/>
  <p:tag name="ARS_CHARTPARA_ITEMLABELFONTBOLD" val="Tru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COLOR_0" val="-12481296"/>
  <p:tag name="ARS_CHARTCOLOR_1" val="-32704"/>
  <p:tag name="ARS_CHARTCOLOR_2" val="-8388608"/>
  <p:tag name="ARS_CHARTCOLOR_3" val="-256"/>
  <p:tag name="ARS_CHARTCOLOR_4" val="-16744448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30"/>
  <p:tag name="ARS_SLIDE_PARTICIPANTNUM" val="30"/>
  <p:tag name="ARS_SLIDE_SUBMITNUM" val="0"/>
  <p:tag name="ARS_SLIDE_CORRECTNUM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419</Words>
  <Application>Microsoft Office PowerPoint</Application>
  <PresentationFormat>Экран (4:3)</PresentationFormat>
  <Paragraphs>75</Paragraphs>
  <Slides>21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Wingdings</vt:lpstr>
      <vt:lpstr>Тема Office</vt:lpstr>
      <vt:lpstr>Microsoft Excel Chart</vt:lpstr>
      <vt:lpstr>Презентация PowerPoint</vt:lpstr>
      <vt:lpstr>Пожалуйста, выберите один из предложенных вариантов</vt:lpstr>
      <vt:lpstr>Презентация PowerPoint</vt:lpstr>
      <vt:lpstr>С каким настроением вы пришли сегодня на урок?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Пожалуйста, выберите один из предложенных вариантов</vt:lpstr>
      <vt:lpstr>Пожалуйста, выберите один из предложенных вариантов</vt:lpstr>
      <vt:lpstr>С каким настроением вы уйдете с урока?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Viewstar</dc:creator>
  <cp:lastModifiedBy>Татьяна Найда</cp:lastModifiedBy>
  <cp:revision>28</cp:revision>
  <dcterms:created xsi:type="dcterms:W3CDTF">2014-12-06T09:23:49Z</dcterms:created>
  <dcterms:modified xsi:type="dcterms:W3CDTF">2022-03-21T05:17:30Z</dcterms:modified>
</cp:coreProperties>
</file>